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1" r:id="rId29"/>
  </p:sldIdLst>
  <p:sldSz cx="14630400" cy="8229600"/>
  <p:notesSz cx="8229600" cy="146304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Quattrocento" panose="02020502030000000404" pitchFamily="18" charset="0"/>
      <p:regular r:id="rId35"/>
      <p:bold r:id="rId36"/>
    </p:embeddedFont>
    <p:embeddedFont>
      <p:font typeface="Syne" panose="020B0604020202020204" charset="0"/>
      <p:regular r:id="rId37"/>
    </p:embeddedFont>
    <p:embeddedFont>
      <p:font typeface="Syne Extra Bold" panose="020B0604020202020204" charset="0"/>
      <p:regular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061" autoAdjust="0"/>
  </p:normalViewPr>
  <p:slideViewPr>
    <p:cSldViewPr snapToGrid="0" snapToObjects="1">
      <p:cViewPr varScale="1">
        <p:scale>
          <a:sx n="55" d="100"/>
          <a:sy n="55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43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347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07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9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84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4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74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77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4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21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43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0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26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wox.com/blog/articles/inventory-optimization-techniques" TargetMode="External"/><Relationship Id="rId3" Type="http://schemas.openxmlformats.org/officeDocument/2006/relationships/image" Target="../media/image50.png"/><Relationship Id="rId7" Type="http://schemas.openxmlformats.org/officeDocument/2006/relationships/hyperlink" Target="https://www.netsuite.com/portal/resource/articles/inventory-management/inventory-optimization.s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w3resource.com/projects/sql/sql-projects-on-inventory-management-system.php" TargetMode="External"/><Relationship Id="rId5" Type="http://schemas.openxmlformats.org/officeDocument/2006/relationships/hyperlink" Target="https://github.com/Amarabright/Inventory-Management-Analysis" TargetMode="External"/><Relationship Id="rId4" Type="http://schemas.openxmlformats.org/officeDocument/2006/relationships/hyperlink" Target="https://www.pickl.ai/blog/optimising-inventory-with-data-analytics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Определение оптимального уровня запасов на складе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Использование SQL и аналитики данных для оптимизации инвентаря.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82445" y="5509553"/>
            <a:ext cx="5845655" cy="877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Исследование выполнил Олег Герасимчук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D7E5D8"/>
                </a:solidFill>
                <a:ea typeface="Syne Bold" pitchFamily="34" charset="-122"/>
              </a:rPr>
              <a:t>В рамках курса по Анализу данных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718423"/>
            <a:ext cx="7252930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Анализ сезонных трендов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1520" y="168509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Использование SQL для выявления сезонности продаж.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66668" y="2254687"/>
            <a:ext cx="22860" cy="4686895"/>
          </a:xfrm>
          <a:prstGeom prst="roundRect">
            <a:avLst>
              <a:gd name="adj" fmla="val 384058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1178957" y="2478405"/>
            <a:ext cx="627102" cy="22860"/>
          </a:xfrm>
          <a:prstGeom prst="roundRect">
            <a:avLst>
              <a:gd name="adj" fmla="val 384058"/>
            </a:avLst>
          </a:prstGeom>
          <a:solidFill>
            <a:srgbClr val="6D9121"/>
          </a:solidFill>
          <a:ln/>
        </p:spPr>
      </p:sp>
      <p:sp>
        <p:nvSpPr>
          <p:cNvPr id="7" name="Shape 4"/>
          <p:cNvSpPr/>
          <p:nvPr/>
        </p:nvSpPr>
        <p:spPr>
          <a:xfrm>
            <a:off x="731520" y="2254687"/>
            <a:ext cx="470297" cy="470297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9923" y="2293918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2011799" y="2326481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Зима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2011799" y="2778443"/>
            <a:ext cx="640068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Рост продаж тёплой одежды.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78957" y="3754636"/>
            <a:ext cx="627102" cy="22860"/>
          </a:xfrm>
          <a:prstGeom prst="roundRect">
            <a:avLst>
              <a:gd name="adj" fmla="val 384058"/>
            </a:avLst>
          </a:prstGeom>
          <a:solidFill>
            <a:srgbClr val="6D9121"/>
          </a:solidFill>
          <a:ln/>
        </p:spPr>
      </p:sp>
      <p:sp>
        <p:nvSpPr>
          <p:cNvPr id="12" name="Shape 9"/>
          <p:cNvSpPr/>
          <p:nvPr/>
        </p:nvSpPr>
        <p:spPr>
          <a:xfrm>
            <a:off x="731520" y="3530918"/>
            <a:ext cx="470297" cy="470297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9923" y="3570149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2011799" y="3602712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Весна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2011799" y="4054673"/>
            <a:ext cx="640068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Увеличение спроса на садовые товары.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78957" y="5030867"/>
            <a:ext cx="627102" cy="22860"/>
          </a:xfrm>
          <a:prstGeom prst="roundRect">
            <a:avLst>
              <a:gd name="adj" fmla="val 384058"/>
            </a:avLst>
          </a:prstGeom>
          <a:solidFill>
            <a:srgbClr val="6D9121"/>
          </a:solidFill>
          <a:ln/>
        </p:spPr>
      </p:sp>
      <p:sp>
        <p:nvSpPr>
          <p:cNvPr id="17" name="Shape 14"/>
          <p:cNvSpPr/>
          <p:nvPr/>
        </p:nvSpPr>
        <p:spPr>
          <a:xfrm>
            <a:off x="731520" y="4807148"/>
            <a:ext cx="470297" cy="470297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09923" y="4846380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2011799" y="4878943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Лето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2011799" y="5330904"/>
            <a:ext cx="640068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Пик продаж напитков и мороженого.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178957" y="6307098"/>
            <a:ext cx="627102" cy="22860"/>
          </a:xfrm>
          <a:prstGeom prst="roundRect">
            <a:avLst>
              <a:gd name="adj" fmla="val 384058"/>
            </a:avLst>
          </a:prstGeom>
          <a:solidFill>
            <a:srgbClr val="6D9121"/>
          </a:solidFill>
          <a:ln/>
        </p:spPr>
      </p:sp>
      <p:sp>
        <p:nvSpPr>
          <p:cNvPr id="22" name="Shape 19"/>
          <p:cNvSpPr/>
          <p:nvPr/>
        </p:nvSpPr>
        <p:spPr>
          <a:xfrm>
            <a:off x="731520" y="6083379"/>
            <a:ext cx="470297" cy="470297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09923" y="6122610"/>
            <a:ext cx="313492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1"/>
          <p:cNvSpPr/>
          <p:nvPr/>
        </p:nvSpPr>
        <p:spPr>
          <a:xfrm>
            <a:off x="2011799" y="6155174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Осень</a:t>
            </a:r>
            <a:endParaRPr lang="en-US" sz="2050" dirty="0"/>
          </a:p>
        </p:txBody>
      </p:sp>
      <p:sp>
        <p:nvSpPr>
          <p:cNvPr id="25" name="Text 22"/>
          <p:cNvSpPr/>
          <p:nvPr/>
        </p:nvSpPr>
        <p:spPr>
          <a:xfrm>
            <a:off x="2011799" y="6607135"/>
            <a:ext cx="640068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Спрос на школьные принадлежности.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31520" y="7176730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Влияние сезонности на планирование запасов.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7769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Определение оптимального уровня запасов на складе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048720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Представляю вам серию аналитических кейсов по оптимизации управления запасами с использованием SQL. Мы рассмотрим, как SQL-запросы помогают принимать обоснованные решения для повышения эффективности склада.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625090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40287" y="6233041"/>
            <a:ext cx="293143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632" y="379928"/>
            <a:ext cx="9068157" cy="40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Использование оконных функций для динамики запасов</a:t>
            </a: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3632" y="1062633"/>
            <a:ext cx="13663136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Оконные функции SQL позволяют анализировать данные в контексте смежных строк, что критически важно для понимания динамики. Они помогают выявлять тенденции и зависимости в больших наборах данных.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32" y="1660208"/>
            <a:ext cx="13663136" cy="723673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26279" y="8896945"/>
            <a:ext cx="138113" cy="138112"/>
          </a:xfrm>
          <a:prstGeom prst="roundRect">
            <a:avLst>
              <a:gd name="adj" fmla="val 13241"/>
            </a:avLst>
          </a:prstGeom>
          <a:solidFill>
            <a:srgbClr val="D9491C"/>
          </a:solidFill>
          <a:ln/>
        </p:spPr>
      </p:sp>
      <p:sp>
        <p:nvSpPr>
          <p:cNvPr id="6" name="Text 3"/>
          <p:cNvSpPr/>
          <p:nvPr/>
        </p:nvSpPr>
        <p:spPr>
          <a:xfrm>
            <a:off x="6625352" y="8896945"/>
            <a:ext cx="613648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Продажи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391400" y="8896945"/>
            <a:ext cx="138113" cy="138112"/>
          </a:xfrm>
          <a:prstGeom prst="roundRect">
            <a:avLst>
              <a:gd name="adj" fmla="val 13241"/>
            </a:avLst>
          </a:prstGeom>
          <a:solidFill>
            <a:srgbClr val="EF997E"/>
          </a:solidFill>
          <a:ln/>
        </p:spPr>
      </p:sp>
      <p:sp>
        <p:nvSpPr>
          <p:cNvPr id="8" name="Text 5"/>
          <p:cNvSpPr/>
          <p:nvPr/>
        </p:nvSpPr>
        <p:spPr>
          <a:xfrm>
            <a:off x="7590473" y="8896945"/>
            <a:ext cx="1407557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Скользящее среднее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3632" y="9466898"/>
            <a:ext cx="136631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Этот график показывает динамику продаж и их скользящее среднее. SQL-запрос использует оконные функции для расчета средних показателей, что позволяет сгладить колебания и выявить тренды.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632" y="379928"/>
            <a:ext cx="8210074" cy="40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Ранжирование товаров по приоритету пополнения</a:t>
            </a: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3632" y="1062633"/>
            <a:ext cx="13663136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Эффективное управление запасами требует понимания, какие товары нуждаются в пополнении в первую очередь. SQL с функцией RANK() позволяет легко ранжировать товары по различным критериям.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32" y="1660208"/>
            <a:ext cx="13663136" cy="7651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3632" y="9466898"/>
            <a:ext cx="136631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График демонстрирует приоритеты пополнения запасов по категориям товаров. Это помогает оптимизировать процесс закупок и избежать дефицита наиболее востребованных позиций.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418" y="1508879"/>
            <a:ext cx="1062180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5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Оптимизация расположения товаров на складе</a:t>
            </a:r>
            <a:endParaRPr kumimoji="0" lang="en-US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8418" y="2466618"/>
            <a:ext cx="13273564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Анализ частоты отбора товаров позволяет оптимизировать их расположение на складе. Размещение популярных товаров в легкодоступных местах значительно сокращает время комплектации заказов.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8" y="3430548"/>
            <a:ext cx="4316135" cy="232624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192" y="3430548"/>
            <a:ext cx="4316135" cy="232624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346" y="3430548"/>
            <a:ext cx="4316135" cy="23262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8418" y="6100643"/>
            <a:ext cx="13273564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Визуализация в виде тепловой карты помогает идентифицировать наиболее активно используемые зоны склада. Это критически важно для повышения операционной эффективности.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072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Прогнозирование спроса с использованием SQL и Python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90750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Интеграция SQL для сбора и подготовки данных с возможностями Python для машинного обучения позволяет создавать точные прогнозы спроса. Это минимизирует риски как избыточных запасов, так и дефицита.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182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Прогноз продаж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7733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Использование исторических данных.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52400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Применение моделей машинного обучения.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57067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Оценка точности прогнозов.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14761" y="4182070"/>
            <a:ext cx="30712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Фактические продажи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14761" y="47733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Сравнение с прогнозом.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14761" y="52400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Выявление отклонений.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14761" y="57067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Корректировка стратегий.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37724" y="644271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График демонстрирует сравнение прогнозируемых и фактических продаж. Такой подход позволяет оперативно корректировать планы закупок и логистики.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843" y="653772"/>
            <a:ext cx="7854315" cy="1083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Выявление товаров с низкой оборачиваемостью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4843" y="2013823"/>
            <a:ext cx="78543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Товары, которые долго лежат на складе, связывают капитал и занимают место. SQL-запросы помогают выявить такие «залежалые» товары, чтобы принять меры по их реализации.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4843" y="3105388"/>
            <a:ext cx="3835122" cy="2039541"/>
          </a:xfrm>
          <a:prstGeom prst="roundRect">
            <a:avLst>
              <a:gd name="adj" fmla="val 1355"/>
            </a:avLst>
          </a:prstGeom>
          <a:solidFill>
            <a:srgbClr val="315251"/>
          </a:solidFill>
          <a:ln/>
        </p:spPr>
      </p:sp>
      <p:sp>
        <p:nvSpPr>
          <p:cNvPr id="6" name="Text 3"/>
          <p:cNvSpPr/>
          <p:nvPr/>
        </p:nvSpPr>
        <p:spPr>
          <a:xfrm>
            <a:off x="829032" y="3289578"/>
            <a:ext cx="226254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Определение метрик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829032" y="3671054"/>
            <a:ext cx="346674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Рассчитайте оборачиваемость запасов.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829032" y="4371142"/>
            <a:ext cx="346674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Определите пороги для низкой оборачиваемости.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64154" y="3105388"/>
            <a:ext cx="3835122" cy="2039541"/>
          </a:xfrm>
          <a:prstGeom prst="roundRect">
            <a:avLst>
              <a:gd name="adj" fmla="val 1355"/>
            </a:avLst>
          </a:prstGeom>
          <a:solidFill>
            <a:srgbClr val="315251"/>
          </a:solidFill>
          <a:ln/>
        </p:spPr>
      </p:sp>
      <p:sp>
        <p:nvSpPr>
          <p:cNvPr id="10" name="Text 7"/>
          <p:cNvSpPr/>
          <p:nvPr/>
        </p:nvSpPr>
        <p:spPr>
          <a:xfrm>
            <a:off x="4848344" y="3289578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SQL-запрос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48344" y="3671054"/>
            <a:ext cx="346674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Выявите товары по заданным критериям.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48344" y="4371142"/>
            <a:ext cx="346674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Сгруппируйте данные по SKU.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4843" y="5329118"/>
            <a:ext cx="7854315" cy="1449943"/>
          </a:xfrm>
          <a:prstGeom prst="roundRect">
            <a:avLst>
              <a:gd name="adj" fmla="val 1906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829032" y="5513308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Принятие решений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29032" y="5894784"/>
            <a:ext cx="74859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Организуйте акции для таких товаров.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29032" y="6300073"/>
            <a:ext cx="748593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Рассмотрите списание неликвида.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44843" y="6986230"/>
            <a:ext cx="78543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Этот график наглядно показывает товары с низкой оборачиваемостью и их объемы на складе. Это помогает принять своевременные меры для снижения издержек.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429" y="738068"/>
            <a:ext cx="7904083" cy="513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Автоматизация заказов на пополнение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97429" y="1513284"/>
            <a:ext cx="7921943" cy="83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Автоматизация процесса заказа на пополнение запасов сокращает человеческий фактор и ускоряет реакцию на изменение спроса. SQL-запросы могут выявлять товары, достигшие точки перезаказа.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429" y="2547223"/>
            <a:ext cx="872847" cy="10473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2094" y="2721769"/>
            <a:ext cx="210669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Мониторинг запасов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7232094" y="3083123"/>
            <a:ext cx="678727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Отслеживание текущих уровней.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429" y="3594616"/>
            <a:ext cx="872847" cy="104739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32094" y="3769162"/>
            <a:ext cx="2053828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Reorder Point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232094" y="4130516"/>
            <a:ext cx="678727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Определение критических порогов.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429" y="4642009"/>
            <a:ext cx="872847" cy="10473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32094" y="4816554"/>
            <a:ext cx="2053828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Генерация заказов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232094" y="5177909"/>
            <a:ext cx="678727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Автоматическое формирование.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429" y="5689402"/>
            <a:ext cx="872847" cy="104739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32094" y="5863947"/>
            <a:ext cx="206097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Снижение дефицита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232094" y="6225302"/>
            <a:ext cx="678727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Своевременное пополнение.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097429" y="6933128"/>
            <a:ext cx="7921943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Автоматизация заказов на пополнение значительно снижает риски дефицита товаров, обеспечивая бесперебойность операций.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1080516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Анализ влияния каналов продаж на запасы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7118" y="1663660"/>
            <a:ext cx="13116163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Различные каналы продаж могут по-разному влиять на оборачиваемость и объемы запасов. Анализ этих данных с помощью SQL позволяет оптимизировать распределение товаров.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2150269" y="3182183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Онлайн-продажи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7118" y="3630097"/>
            <a:ext cx="393834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Высокая оборачиваемость, частые заказы.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13" y="2599253"/>
            <a:ext cx="4590574" cy="459057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29469" y="3377684"/>
            <a:ext cx="32361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4932" y="3182183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Офлайн-продажи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34932" y="3630097"/>
            <a:ext cx="393834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Более стабильный спрос, крупные партии.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913" y="2599253"/>
            <a:ext cx="4590574" cy="459057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67844" y="3768328"/>
            <a:ext cx="32361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4932" y="5812750"/>
            <a:ext cx="296156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Распределение запасов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934932" y="6260663"/>
            <a:ext cx="393834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Оптимизация по каналам продаж.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913" y="2599253"/>
            <a:ext cx="4590574" cy="459057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77200" y="6006703"/>
            <a:ext cx="32361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2150269" y="5812750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Анализ тенденций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57118" y="6260663"/>
            <a:ext cx="393834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Прогноз спроса для каждого канала.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913" y="2599253"/>
            <a:ext cx="4590574" cy="459057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38825" y="5616059"/>
            <a:ext cx="32361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57118" y="7433191"/>
            <a:ext cx="13116163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Круговая диаграмма иллюстрирует распределение запасов и продаж по каналам. Это позволяет более эффективно управлять запасами для каждого сегмента.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415" y="561142"/>
            <a:ext cx="7837170" cy="1098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5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Кейсы из практики — оптимизация запасов с SQL</a:t>
            </a: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3415" y="1939409"/>
            <a:ext cx="7837170" cy="895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Реальные примеры показывают, как SQL применяется для решения сложных задач по оптимизации запасов. Изучение кейсов из открытых источников позволяет перенять лучший опыт.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3415" y="3138607"/>
            <a:ext cx="3778568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15%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44347" y="3988117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Снижение затрат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3415" y="4374594"/>
            <a:ext cx="377856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Благодаря оптимизации запасов.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12018" y="3138607"/>
            <a:ext cx="3778568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20%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5502950" y="3988117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Ускорение оборота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12018" y="4374594"/>
            <a:ext cx="377856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Улучшение оборачиваемости товаров.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682716" y="5326618"/>
            <a:ext cx="3778568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10%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473648" y="6176129"/>
            <a:ext cx="219658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Рост прибыли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682716" y="6562606"/>
            <a:ext cx="377856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За счет минимизации потерь.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53415" y="7071241"/>
            <a:ext cx="7837170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Практические кейсы демонстрируют существенные улучшения в управлении запасами, достигнутые благодаря SQL-аналитике.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777716"/>
            <a:ext cx="7610237" cy="4108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Презентация: Определение оптимального уровня запасов на складе с помощью SQL и аналитики данных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6882" y="5214699"/>
            <a:ext cx="492919" cy="492919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78875" y="5289947"/>
            <a:ext cx="326790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Оптимизация запасов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78875" y="5763697"/>
            <a:ext cx="689824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Снижение затрат и повышение удовлетворённости клиентов.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6882" y="6552367"/>
            <a:ext cx="492919" cy="492919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78875" y="662761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Основные задачи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478875" y="7101364"/>
            <a:ext cx="689824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Баланс между избыточными и недостаточными запасами.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82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300" y="2999065"/>
            <a:ext cx="11083647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D9BE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Визуализация данных — инструменты и подходы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8300" y="3872389"/>
            <a:ext cx="13253799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Визуализация данных является ключевым этапом в аналитике. Инструменты, такие как Power BI, Tableau, и встроенные графики PostgreSQL, помогают превратить сложные данные в понятные инсайты.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88300" y="5312926"/>
            <a:ext cx="4221242" cy="196572"/>
          </a:xfrm>
          <a:prstGeom prst="roundRect">
            <a:avLst>
              <a:gd name="adj" fmla="val 15007"/>
            </a:avLst>
          </a:prstGeom>
          <a:solidFill>
            <a:srgbClr val="315251"/>
          </a:solidFill>
          <a:ln/>
        </p:spPr>
      </p:sp>
      <p:sp>
        <p:nvSpPr>
          <p:cNvPr id="6" name="Text 3"/>
          <p:cNvSpPr/>
          <p:nvPr/>
        </p:nvSpPr>
        <p:spPr>
          <a:xfrm>
            <a:off x="688300" y="5804416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Выбор инструмента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8300" y="6211491"/>
            <a:ext cx="4221242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Определите подходящий инструмент для вашей задачи.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4460" y="5017889"/>
            <a:ext cx="4221361" cy="196572"/>
          </a:xfrm>
          <a:prstGeom prst="roundRect">
            <a:avLst>
              <a:gd name="adj" fmla="val 15007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5204460" y="5509379"/>
            <a:ext cx="248602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Разработка дашборда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04460" y="5916454"/>
            <a:ext cx="422136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Создайте интерактивный дашборд с ключевыми метриками.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720739" y="4722971"/>
            <a:ext cx="4221361" cy="196572"/>
          </a:xfrm>
          <a:prstGeom prst="roundRect">
            <a:avLst>
              <a:gd name="adj" fmla="val 15007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9720739" y="5214461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Интерпретация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720739" y="5621536"/>
            <a:ext cx="422136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Используйте визуализации для принятия обоснованных решений.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8300" y="7062073"/>
            <a:ext cx="13253799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Пример SQL-запроса для анализа запасов: SELECT product_id, SUM(quantity) AS total_stock, AVG(daily_sales) AS avg_daily_sales FROM inventory GROUP BY product_id ORDER BY total_stock DESC;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0973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Определение оптимального уровня запасов на складе: SQL и аналитика данных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00503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Эта презентация покажет, как SQL и аналитика данных помогают управлять складскими запасами. Мы рассмотрим методы, инструменты и практические примеры. Цель — достичь оптимального уровня запасов.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672869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6711791"/>
            <a:ext cx="334208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368" y="518041"/>
            <a:ext cx="13311664" cy="1177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Пример SQL-запроса для выявления товаров с низким запасом</a:t>
            </a:r>
            <a:endParaRPr kumimoji="0" lang="en-US" sz="3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59368" y="2190036"/>
            <a:ext cx="6426041" cy="1487805"/>
          </a:xfrm>
          <a:prstGeom prst="roundRect">
            <a:avLst>
              <a:gd name="adj" fmla="val 5319"/>
            </a:avLst>
          </a:prstGeom>
          <a:solidFill>
            <a:srgbClr val="334805"/>
          </a:solidFill>
          <a:ln/>
        </p:spPr>
      </p:sp>
      <p:sp>
        <p:nvSpPr>
          <p:cNvPr id="4" name="Shape 2"/>
          <p:cNvSpPr/>
          <p:nvPr/>
        </p:nvSpPr>
        <p:spPr>
          <a:xfrm>
            <a:off x="649962" y="2190036"/>
            <a:ext cx="6444853" cy="1487805"/>
          </a:xfrm>
          <a:prstGeom prst="roundRect">
            <a:avLst>
              <a:gd name="adj" fmla="val 1900"/>
            </a:avLst>
          </a:prstGeom>
          <a:solidFill>
            <a:srgbClr val="334805"/>
          </a:solidFill>
          <a:ln/>
        </p:spPr>
      </p:sp>
      <p:sp>
        <p:nvSpPr>
          <p:cNvPr id="5" name="Text 3"/>
          <p:cNvSpPr/>
          <p:nvPr/>
        </p:nvSpPr>
        <p:spPr>
          <a:xfrm>
            <a:off x="838319" y="2331244"/>
            <a:ext cx="6068139" cy="1205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highlight>
                  <a:srgbClr val="334805"/>
                </a:highlight>
                <a:uLnTx/>
                <a:uFillTx/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product_name, quantityFROM inventoryWHERE quantity &lt; 5;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659368" y="3889772"/>
            <a:ext cx="6426041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Этот простой SQL-запрос мгновенно выявляет товары. Он находит те, чье количество опускается ниже критического уровня. Это помогает избежать дефицита.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11" y="2190036"/>
            <a:ext cx="6426041" cy="43967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52611" y="6798707"/>
            <a:ext cx="6426041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SQL — мощный инструмент для быстрого доступа к данным. Он позволяет выявлять проблемные зоны в реальном времени. Таким образом, можно принимать своевременные решения.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34" y="624483"/>
            <a:ext cx="7913132" cy="1648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Визуализация результатов анализа запасов и рекомендации</a:t>
            </a: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5434" y="2536984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86934" y="2597348"/>
            <a:ext cx="2630805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Визуализация данных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86934" y="2977515"/>
            <a:ext cx="7341632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Графики и диаграммы показывают запасы по категориям. Они отображают динамику продаж. Это помогает увидеть текущее состояние склада.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15434" y="3891915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86934" y="3952280"/>
            <a:ext cx="239018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Мониторинг метрик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86934" y="4332446"/>
            <a:ext cx="7341632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Регулярно отслеживайте ключевые показатели. Это включает оборачиваемость и уровень обслуживания. Это важно для эффективного управления.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5434" y="5246846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86934" y="5307211"/>
            <a:ext cx="282690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Автоматизация заказов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86934" y="5687378"/>
            <a:ext cx="7341632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Настройте автоматические заказы при достижении минимума. Используйте аналитику для точных прогнозов. Это сокращает ручной труд и ошибки.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5434" y="6601778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86934" y="6662142"/>
            <a:ext cx="292953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Прогнозирование спроса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86934" y="7042309"/>
            <a:ext cx="7341632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Применяйте методы прогнозирования на основе исторических данных. Это помогает избежать избытков или дефицита. Оно оптимизирует уровень запасов.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5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941" y="2939534"/>
            <a:ext cx="13294519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Итоги и преимущества использования SQL для управления запасами</a:t>
            </a: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91753" y="4442579"/>
            <a:ext cx="429220" cy="496014"/>
          </a:xfrm>
          <a:prstGeom prst="roundRect">
            <a:avLst>
              <a:gd name="adj" fmla="val 12782"/>
            </a:avLst>
          </a:prstGeom>
          <a:solidFill>
            <a:srgbClr val="4D4D5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41" y="4452104"/>
            <a:ext cx="477083" cy="4770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35881" y="4531995"/>
            <a:ext cx="238577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Быстрый доступ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1335881" y="4944666"/>
            <a:ext cx="1262657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SQL обеспечивает мгновенный доступ к большим объемам данных. Это позволяет принимать решения оперативно.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91753" y="5655469"/>
            <a:ext cx="429220" cy="496014"/>
          </a:xfrm>
          <a:prstGeom prst="roundRect">
            <a:avLst>
              <a:gd name="adj" fmla="val 12782"/>
            </a:avLst>
          </a:prstGeom>
          <a:solidFill>
            <a:srgbClr val="4D4D5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41" y="5664994"/>
            <a:ext cx="477083" cy="477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35881" y="5744885"/>
            <a:ext cx="238577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Сложные запросы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335881" y="6157555"/>
            <a:ext cx="1262657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Возможность выполнения комплексных аналитических запросов. Это раскрывает скрытые закономерности в данных.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91753" y="6868358"/>
            <a:ext cx="429220" cy="496014"/>
          </a:xfrm>
          <a:prstGeom prst="roundRect">
            <a:avLst>
              <a:gd name="adj" fmla="val 12782"/>
            </a:avLst>
          </a:prstGeom>
          <a:solidFill>
            <a:srgbClr val="4D4D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41" y="6877883"/>
            <a:ext cx="477083" cy="47708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35881" y="6957774"/>
            <a:ext cx="238577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Интеграция с BI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335881" y="7370445"/>
            <a:ext cx="1262657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SQL легко интегрируется с инструментами бизнес-аналитики. Это позволяет создавать интерактивные дашборды.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7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" y="2692598"/>
            <a:ext cx="8673822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Дополнительные ресурсы и вопросы</a:t>
            </a: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3509248"/>
            <a:ext cx="882848" cy="10594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5578" y="3685818"/>
            <a:ext cx="2449830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Литература и статьи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65578" y="4067532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Изучайте статьи по оптимизации запасов. Читайте блоги по аналитике данных. Расширяйте свои знания постоянно.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4568666"/>
            <a:ext cx="882848" cy="10594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5578" y="4745236"/>
            <a:ext cx="2324338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GitHub проекты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65578" y="5126950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Исследуйте примеры SQL-запросов. Используйте готовые скрипты. Они помогут вам в работе.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5628084"/>
            <a:ext cx="882848" cy="1059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5578" y="5804654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Обучающие курсы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765578" y="6186368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Пройдите курсы по SQL и аналитике. Это улучшит ваши навыки. Применяйте их на практике.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" y="6687503"/>
            <a:ext cx="882848" cy="10594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5578" y="6864072"/>
            <a:ext cx="2719149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Вопросы и обсуждение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765578" y="7245787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Задавайте вопросы. Участвуйте в дискуссиях. Делитесь своим опытом.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51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Источники графиков и данных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12827"/>
            <a:ext cx="7556421" cy="3417808"/>
          </a:xfrm>
          <a:prstGeom prst="roundRect">
            <a:avLst>
              <a:gd name="adj" fmla="val 27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2044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76415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Pickl.ai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276415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Графики по ABC-анализу и сезонности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363366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7773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GitHub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377737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Примеры SQL-запросов 1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kumimoji="0" lang="en-US" sz="1750" b="0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Примеры SQL-запросов 2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4646890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79059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NetSuite &amp; OWOX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479059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Метрики и определения NetSuite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kumimoji="0" lang="en-US" sz="1750" b="0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Метрики и определения OWOX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93790" y="6285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Все визуализации могут быть созданы в Power BI, Excel или других сервисах. Используйте данные из открытых источников или на основе SQL-запросов.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7579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Благодарю за внимание!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Олег Герасимчук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Аналитик данных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Контакты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Email: olegavsim@gmail.com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LinkedIn: /in/alexeypetrov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446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Определение оптимального уровня запасов на складе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209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Использование SQL и аналитики данных для оптимизации инвентаря.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01922"/>
            <a:ext cx="3664863" cy="823198"/>
          </a:xfrm>
          <a:prstGeom prst="roundRect">
            <a:avLst>
              <a:gd name="adj" fmla="val 1157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136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Олег Герасимчук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685467" y="4901922"/>
            <a:ext cx="3664863" cy="823198"/>
          </a:xfrm>
          <a:prstGeom prst="roundRect">
            <a:avLst>
              <a:gd name="adj" fmla="val 1157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5136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Дата</a:t>
            </a:r>
            <a:r>
              <a:rPr lang="ru-RU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05.06.2025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93790" y="5951934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8224" y="6186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Портфолио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Введение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61248"/>
            <a:ext cx="4999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Зачем оптимизировать запасы?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Снижение затрат и повышение удовлетворённости клиентов.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77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Влияние на бизнес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Эффективное управление запасами критически важно.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Основные задачи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Обеспечение наличия товаров при минимизации затрат.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Проблемы избыточных и недостаточных запасов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49460"/>
            <a:ext cx="3080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Избыточные запасы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8306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Приводят к высоким затратам на хранение.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Риск устаревания и порчи товаров.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249460"/>
            <a:ext cx="3494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Недостаточные запасы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8306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Потеря продаж и недовольство клиентов.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Упущенные возможности и снижение репутации.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016" y="903446"/>
            <a:ext cx="767476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Основные метрики для управления запасами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47209" y="2519839"/>
            <a:ext cx="472083" cy="545544"/>
          </a:xfrm>
          <a:prstGeom prst="roundRect">
            <a:avLst>
              <a:gd name="adj" fmla="val 11622"/>
            </a:avLst>
          </a:prstGeom>
          <a:solidFill>
            <a:srgbClr val="4D4D5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016" y="2530316"/>
            <a:ext cx="524708" cy="5247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21016" y="3264932"/>
            <a:ext cx="238339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Средний уровень запасов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221016" y="4046815"/>
            <a:ext cx="23833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Показывает объём товаров на складе.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8892897" y="2519839"/>
            <a:ext cx="472083" cy="545544"/>
          </a:xfrm>
          <a:prstGeom prst="roundRect">
            <a:avLst>
              <a:gd name="adj" fmla="val 11622"/>
            </a:avLst>
          </a:prstGeom>
          <a:solidFill>
            <a:srgbClr val="4D4D5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703" y="2530316"/>
            <a:ext cx="524708" cy="524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66703" y="3264932"/>
            <a:ext cx="238339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Время выполнения заказа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8866703" y="4374832"/>
            <a:ext cx="23833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Время от заказа до получения товара.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11538585" y="2519839"/>
            <a:ext cx="472083" cy="545544"/>
          </a:xfrm>
          <a:prstGeom prst="roundRect">
            <a:avLst>
              <a:gd name="adj" fmla="val 11622"/>
            </a:avLst>
          </a:prstGeom>
          <a:solidFill>
            <a:srgbClr val="4D4D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2391" y="2530316"/>
            <a:ext cx="524708" cy="5247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512391" y="3264932"/>
            <a:ext cx="2383393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Коэффициент оборачиваемости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1512391" y="4374832"/>
            <a:ext cx="23833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Скорость продажи и пополнения запасов.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47209" y="5455682"/>
            <a:ext cx="472083" cy="545544"/>
          </a:xfrm>
          <a:prstGeom prst="roundRect">
            <a:avLst>
              <a:gd name="adj" fmla="val 11622"/>
            </a:avLst>
          </a:prstGeom>
          <a:solidFill>
            <a:srgbClr val="4D4D51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016" y="5466159"/>
            <a:ext cx="524708" cy="52470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221016" y="6200775"/>
            <a:ext cx="238339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Уровень сервиса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6221016" y="6654641"/>
            <a:ext cx="23833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Доля выполненных заказов без задержек.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714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Источники данных для анализа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1934"/>
            <a:ext cx="43553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Продажи (transactions)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6683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История покупок и спроса.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944791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269099"/>
            <a:ext cx="3499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Запасы (inventory)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759518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Текущие остатки и движения.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430220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5063"/>
            <a:ext cx="3744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Поставки (suppliers)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548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Информация о поставщиках и сроках.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430220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2310289" y="5083612"/>
            <a:ext cx="2838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Клиенты и каналы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93790" y="5574030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Данные о покупателях и точках продаж.</a:t>
            </a:r>
            <a:endParaRPr lang="en-US" sz="17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5944791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104" y="356830"/>
            <a:ext cx="8270438" cy="405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SQL для анализа запасов — базовые запросы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4104" y="1021794"/>
            <a:ext cx="13722191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Примеры запросов для получения ключевой информации.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54104" y="1375410"/>
            <a:ext cx="13722191" cy="402193"/>
          </a:xfrm>
          <a:prstGeom prst="roundRect">
            <a:avLst>
              <a:gd name="adj" fmla="val 13552"/>
            </a:avLst>
          </a:prstGeom>
          <a:solidFill>
            <a:srgbClr val="334805"/>
          </a:solidFill>
          <a:ln/>
        </p:spPr>
      </p:sp>
      <p:sp>
        <p:nvSpPr>
          <p:cNvPr id="5" name="Shape 3"/>
          <p:cNvSpPr/>
          <p:nvPr/>
        </p:nvSpPr>
        <p:spPr>
          <a:xfrm>
            <a:off x="447675" y="1375410"/>
            <a:ext cx="13735050" cy="402193"/>
          </a:xfrm>
          <a:prstGeom prst="roundRect">
            <a:avLst>
              <a:gd name="adj" fmla="val 4840"/>
            </a:avLst>
          </a:prstGeom>
          <a:solidFill>
            <a:srgbClr val="334805"/>
          </a:solidFill>
          <a:ln/>
        </p:spPr>
      </p:sp>
      <p:sp>
        <p:nvSpPr>
          <p:cNvPr id="6" name="Text 4"/>
          <p:cNvSpPr/>
          <p:nvPr/>
        </p:nvSpPr>
        <p:spPr>
          <a:xfrm>
            <a:off x="577334" y="1472684"/>
            <a:ext cx="13475732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7E5D8"/>
                </a:solidFill>
                <a:highlight>
                  <a:srgbClr val="3348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product_id, SUM(quantity) AS current_stock FROM inventory GROUP BY product_id;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4104" y="1923574"/>
            <a:ext cx="13722191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График: распределение запасов по категориям товаров.</a:t>
            </a:r>
            <a:endParaRPr lang="en-US" sz="1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4" y="2277189"/>
            <a:ext cx="13722191" cy="76844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446"/>
            <a:ext cx="9602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ABC-анализ запасов с SQL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08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Классификация товаров по стоимости и объёму продаж.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A-товары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57217" y="3396139"/>
            <a:ext cx="37829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Высокая стоимость, малый объём.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B-товары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33304" y="4759762"/>
            <a:ext cx="39788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Средняя стоимость, средний объём.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C-товары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09272" y="6123384"/>
            <a:ext cx="39150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Низкая стоимость, большой объём.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9682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График: доля A, B и C товаров в общем запасе.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1505</Words>
  <Application>Microsoft Office PowerPoint</Application>
  <PresentationFormat>Произвольный</PresentationFormat>
  <Paragraphs>236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Syne</vt:lpstr>
      <vt:lpstr>Quattrocento</vt:lpstr>
      <vt:lpstr>Syne Bold</vt:lpstr>
      <vt:lpstr>Arial</vt:lpstr>
      <vt:lpstr>Consolas</vt:lpstr>
      <vt:lpstr>Syne Extra Bold</vt:lpstr>
      <vt:lpstr>Calibri</vt:lpstr>
      <vt:lpstr>Aptos</vt:lpstr>
      <vt:lpstr>Office Theme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Олег Герасимчук</cp:lastModifiedBy>
  <cp:revision>3</cp:revision>
  <dcterms:created xsi:type="dcterms:W3CDTF">2025-06-05T02:08:28Z</dcterms:created>
  <dcterms:modified xsi:type="dcterms:W3CDTF">2025-06-05T02:55:40Z</dcterms:modified>
</cp:coreProperties>
</file>